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90" r:id="rId4"/>
    <p:sldId id="291" r:id="rId5"/>
    <p:sldId id="258" r:id="rId6"/>
    <p:sldId id="281" r:id="rId7"/>
    <p:sldId id="280" r:id="rId8"/>
    <p:sldId id="282" r:id="rId9"/>
    <p:sldId id="259" r:id="rId10"/>
    <p:sldId id="283" r:id="rId11"/>
    <p:sldId id="284" r:id="rId12"/>
    <p:sldId id="285" r:id="rId13"/>
    <p:sldId id="271" r:id="rId14"/>
    <p:sldId id="261" r:id="rId15"/>
    <p:sldId id="289" r:id="rId16"/>
    <p:sldId id="286" r:id="rId17"/>
    <p:sldId id="287" r:id="rId18"/>
    <p:sldId id="288" r:id="rId19"/>
    <p:sldId id="270" r:id="rId20"/>
    <p:sldId id="26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85BEF-4540-4911-8208-C1DE1D5220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A40813-E9ED-47E4-87B8-E33171AC3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E2132-EFD5-45D9-BA76-B256154B5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51A8-C328-4FB1-9541-17AAF9576C3D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1E526-167D-4568-BCAD-155E74B14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719F7-5589-42F3-9E89-CA4B38038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066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7D057-0B5E-4D17-8C08-8C133F319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4D4208-5725-4554-B8C0-5E8925C899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071D31-3494-4B17-B7EB-751877BBC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51A8-C328-4FB1-9541-17AAF9576C3D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5189F-7666-4ED3-B29E-70B855896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02187-2ED3-44FC-B6A7-9060FB622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264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DC00AD-F842-4CD8-98EF-3F7508CB70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AC665F-ACB1-4718-8BFE-D1316396F0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0DEA0-2544-4BB7-9E72-116861E0D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51A8-C328-4FB1-9541-17AAF9576C3D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A38DE-1F42-488A-90D6-F7454D176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2F330B-F198-4AB4-BE54-F6C93536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162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B18C0-721E-4AA1-B099-5D332098C8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CC73B9-D654-400F-B822-53C07BCAE5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8B8EF-C761-4AB6-B303-2571A6A3C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0B98D-2FD0-411F-A6B4-976075866954}" type="datetime1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7BC0C-82AB-4B6A-8A26-EB99ADEE5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E11EE-4713-4A34-B03F-2F44C121C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404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DAB2F-69E6-4F3E-BBF1-B33A5593B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638CE-CC21-4898-9E6E-543C4EB98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2C022-E208-4887-9A9D-2604B2CE9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93D0-B5E0-47A6-AF32-002C3A5266E0}" type="datetime1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D90E9-6DEC-4D6A-963A-F5ED109D2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630157-A719-4773-BEF4-0515EFC44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079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B0791-4AD8-4A76-AC7A-BD98125D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720BD-6DA3-4577-BFF9-764537D8C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561E5-0673-41C1-8547-B5EA06E10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7D81-6100-45C9-9E87-D5B2FD0C7746}" type="datetime1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0FE04-A933-418B-82D7-0D847B5BD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D18C4-918A-4631-AED1-679C21265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026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5F993-1176-49A2-8874-3ACE4E364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1B737-50D6-4B18-B2F3-2D718805BD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353E30-D139-4C1C-BBD1-5BABB4DF4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24187-0ED5-40C8-88F8-9E217B361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3942-F57F-4307-9C0C-9B705EAD2A31}" type="datetime1">
              <a:rPr lang="en-GB" smtClean="0"/>
              <a:t>12/10/2022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666FC0-7AAF-45B7-9F68-AE0AD0ED2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18DC38-C713-48FB-A906-1C9583FDD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639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E84D8-74FC-471F-AEA4-03493F36A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30017-0525-4EAB-94DC-DEC41F198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042CDC-15E3-4049-A081-5964A7EB4C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80BEB4-FDF3-4D30-A4B0-D7A7662E74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ECE769-6026-41E9-83BC-4BB4BF9283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BE539F-C590-4706-B813-9998C1840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5AF51-ADF8-46CE-B7D1-0370D0CEC662}" type="datetime1">
              <a:rPr lang="en-GB" smtClean="0"/>
              <a:t>12/10/2022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401DC-C99A-45DF-89AA-615DAE7BD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DFD7B8-A5AD-4F17-93F6-54B004C33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2096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4ED54-7E15-4CBC-B926-5740B56FF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58C029-094B-487B-9860-93A5ADBE4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3E0-53EC-40D8-BD12-9D67E70E9F15}" type="datetime1">
              <a:rPr lang="en-GB" smtClean="0"/>
              <a:t>12/10/2022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8DA9ED-8B04-483A-969B-AC10176C1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F5B156-96D6-45AE-B269-DF7C77532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815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6539AD-0149-4BEC-9F76-DA1EBA713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5645F-CD83-4ADE-AE87-222C7FFDBE34}" type="datetime1">
              <a:rPr lang="en-GB" smtClean="0"/>
              <a:t>12/10/2022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673CA8-2B07-4BC2-93C7-EF40A6443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17809-CB27-4EBC-AB39-7087B0008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2147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35297-3DF6-4F9A-A928-5579D802F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42D92-F885-4F84-98AB-749EB1F6E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55268-2A58-40D6-A619-C555FC1ADC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3CE87E-7946-492A-A30F-8CB8E7FA7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0E68-0523-4EC2-8210-59C10CB36460}" type="datetime1">
              <a:rPr lang="en-GB" smtClean="0"/>
              <a:t>12/10/2022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EDFFFD-826F-4779-95A6-33672FCF2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59D64F-F180-45A3-9904-E1E74426A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27437-D353-41C6-B404-F9FA7AAFE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6B563-1757-46F7-80E2-45DA4C3D7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494E3-B6E2-43D9-9008-A823C4795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51A8-C328-4FB1-9541-17AAF9576C3D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DB872-1419-410C-92D0-22825752C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F40BC-4603-4915-9FA8-880FC5FF3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9421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5CB5F-EDF8-4404-A3A7-861789E8D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B69DE2-8218-4698-B3B0-34AABC6AC3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4B888F-4899-4B8B-95B8-9991C3A4D7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3857E9-A771-4DEF-8E2D-9F1CB3A7A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4BD4-500B-48CE-8DEA-A8E250BAB8D4}" type="datetime1">
              <a:rPr lang="en-GB" smtClean="0"/>
              <a:t>12/10/2022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0E44BE-3CBD-4FBC-AEDF-7EB62C066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D3F4CC-CA42-48C1-8E4E-0203F916C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542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EF516-CF56-449D-8C84-849F7CEB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F43876-7EE8-4AE0-AC96-21A6E1E59B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8C32BC-756B-4D3F-BF36-4D80CF025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C69E-33AE-46CE-AF3C-BADBDA207B22}" type="datetime1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FA6D77-0168-4794-8218-1A048EB82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2724B-E234-42D7-B333-424AFB0A8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0124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3B7A0C-3CFB-49C5-AB3D-4B521FB774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8BC082-03CB-4F47-97EE-83E9DE4972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E3DAE-C156-4CD3-8561-6F5A32B66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04D5-B11F-41BB-9069-1F8F08572298}" type="datetime1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EF12CD-8D3A-4AE3-B92D-D6A23A001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E666F-600A-4B60-90BC-58C1A7DEB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999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F4CAB-3B5D-4B03-84E7-08E811F90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EB3B29-CF11-49E5-AC92-91802C59A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826A7-D491-4EDA-9EAE-DE1E905E4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51A8-C328-4FB1-9541-17AAF9576C3D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FC1F4-E03E-4BF5-9BA1-0DC323C17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B27C5-4984-4FE2-855E-EEFCC7626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571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E5446-30E5-47F2-9D59-2374BFE5D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E70DD-2528-446E-82A5-6E0506D740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45E94A-5370-4E7A-A405-12D438CB0E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8D5BB1-5912-40BF-86FD-93883E9A8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51A8-C328-4FB1-9541-17AAF9576C3D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D9CEE-4CA0-46CC-A647-500BE8926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5E591D-8001-4BB5-8868-22696F4BF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981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A1BDA-15A3-48DF-BAAA-9710733ED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411DDA-DB23-4405-AC48-12652B080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C350FA-EF1A-495E-8EF7-4340E53AB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4CABE3-7CAD-4248-9B61-5681E5AE4B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395141-9062-4476-B283-C31745AB54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425838-059C-483A-92E1-F09EF9F02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51A8-C328-4FB1-9541-17AAF9576C3D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E77D1F-5E56-4514-83EC-05F52FB4B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865345-E88C-43A9-9E06-DCD9507B2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47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F025F-CAF3-453B-BCD9-290E21C91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2A403E-EDBA-4372-837A-FD71D99E4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51A8-C328-4FB1-9541-17AAF9576C3D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7AEC5B-0413-46F1-8983-6D2002A34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D8B08B-984B-493C-B669-1CF2467A4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04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F117D8-B428-47F5-9568-F62C48333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51A8-C328-4FB1-9541-17AAF9576C3D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48799D-03C4-49E2-9B56-6B088A8AF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2094BF-4AB7-4C81-87FE-A0845BF13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747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3F8C5-A6D0-4A47-9286-37153E386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AD23B-310D-42EB-9F54-C69614BB1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594F73-BD3C-42DF-98E2-58F12B03FA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9FD498-9C6B-4A08-B755-9801CC7C6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51A8-C328-4FB1-9541-17AAF9576C3D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04643C-514A-490B-BB85-64D6EB46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BC714D-4E5E-4083-A7E4-AE5EBE78D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00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3B45A-856E-4000-972A-A79BF6D6E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A2BF85-EC90-4C08-9A8D-3627A2A99F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D9D3C-EB78-4F0D-B8B8-A0BA06609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3390EA-60C8-401F-9E4D-FF6694C85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51A8-C328-4FB1-9541-17AAF9576C3D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8BA6E2-B471-482F-A6CB-3F0FF63B2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FA31DB-62C1-4D5A-B416-A279033CD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61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3C8919-DF51-4BAE-9E57-B4F786D27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A1B71C-18FC-446F-8592-EFFE1E17D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05836-1478-4A15-A495-59A330DCFF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751A8-C328-4FB1-9541-17AAF9576C3D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FAACD-94CC-4BB8-836E-009A0DD013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A0E82-31B4-44A0-AADF-6045465EF5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675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2F4C76-3DAF-418A-858E-F6FCFD10C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15F0A-1491-4928-8F20-259178F58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1D913-87F7-4EBE-BBDF-512A50DA9A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3A51C-158E-4241-9CAB-6FBDF4985469}" type="datetime1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22A3C-4610-49A3-94B4-F6053100C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CA616-ED68-4BBD-875C-22D6CEC4B0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808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los.castelbranco@gmail.com" TargetMode="External"/><Relationship Id="rId2" Type="http://schemas.openxmlformats.org/officeDocument/2006/relationships/hyperlink" Target="mailto:cnbranco@iseg.ulisboa.p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searchgate.net/publication/327729728_CONTRIBUICAO_PARA_O_METODO_DE_INVESTIGACAO_DA_ECONOMIA_POLITICA_DE_MOCAMBIQUE" TargetMode="Externa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99927-C658-4383-8204-499A02640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824" y="578498"/>
            <a:ext cx="11234058" cy="4110135"/>
          </a:xfrm>
        </p:spPr>
        <p:txBody>
          <a:bodyPr anchor="t">
            <a:normAutofit/>
          </a:bodyPr>
          <a:lstStyle/>
          <a:p>
            <a:r>
              <a:rPr lang="pt-PT" sz="2800" dirty="0">
                <a:latin typeface="Arial Narrow" panose="020B0606020202030204" pitchFamily="34" charset="0"/>
              </a:rPr>
              <a:t>Economia do Desenvolvimento</a:t>
            </a:r>
            <a:br>
              <a:rPr lang="pt-PT" sz="3600" dirty="0">
                <a:latin typeface="Arial Narrow" panose="020B0606020202030204" pitchFamily="34" charset="0"/>
              </a:rPr>
            </a:br>
            <a:r>
              <a:rPr lang="pt-PT" sz="3600" b="1" dirty="0">
                <a:solidFill>
                  <a:srgbClr val="C00000"/>
                </a:solidFill>
                <a:latin typeface="Arial Narrow" panose="020B0606020202030204" pitchFamily="34" charset="0"/>
              </a:rPr>
              <a:t>Abordagem Marxista de Transformação Social</a:t>
            </a:r>
            <a:br>
              <a:rPr lang="pt-PT" sz="3600" b="1" dirty="0">
                <a:solidFill>
                  <a:srgbClr val="C00000"/>
                </a:solidFill>
                <a:latin typeface="Arial Narrow" panose="020B0606020202030204" pitchFamily="34" charset="0"/>
              </a:rPr>
            </a:br>
            <a:br>
              <a:rPr lang="pt-PT" sz="3600" b="1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Carlos Nuno Castel-Branco</a:t>
            </a: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Professor Convidado</a:t>
            </a: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  <a:hlinkClick r:id="rId2"/>
              </a:rPr>
              <a:t>cnbranco@iseg.ulisboa.pt</a:t>
            </a:r>
            <a:r>
              <a:rPr lang="pt-PT" sz="2400" dirty="0">
                <a:latin typeface="Arial Narrow" panose="020B0606020202030204" pitchFamily="34" charset="0"/>
              </a:rPr>
              <a:t> | </a:t>
            </a:r>
            <a:r>
              <a:rPr lang="pt-PT" sz="2400" dirty="0">
                <a:latin typeface="Arial Narrow" panose="020B0606020202030204" pitchFamily="34" charset="0"/>
                <a:hlinkClick r:id="rId3"/>
              </a:rPr>
              <a:t>carlos.castelbranco@gmail.com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br>
              <a:rPr lang="pt-PT" sz="2400" dirty="0">
                <a:latin typeface="Arial Narrow" panose="020B0606020202030204" pitchFamily="34" charset="0"/>
              </a:rPr>
            </a:b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12-10-2022</a:t>
            </a:r>
            <a:endParaRPr lang="en-GB" sz="2400" dirty="0">
              <a:latin typeface="Arial Narrow" panose="020B0606020202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11FEE-873B-44DE-917B-E22173AC3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824" y="5379098"/>
            <a:ext cx="11234058" cy="1007706"/>
          </a:xfrm>
        </p:spPr>
        <p:txBody>
          <a:bodyPr/>
          <a:lstStyle/>
          <a:p>
            <a:r>
              <a:rPr lang="pt-PT" dirty="0">
                <a:latin typeface="Arial Narrow" panose="020B0606020202030204" pitchFamily="34" charset="0"/>
              </a:rPr>
              <a:t>Licenciatura </a:t>
            </a:r>
            <a:r>
              <a:rPr lang="pt-PT">
                <a:latin typeface="Arial Narrow" panose="020B0606020202030204" pitchFamily="34" charset="0"/>
              </a:rPr>
              <a:t>em Economia</a:t>
            </a:r>
            <a:endParaRPr lang="en-GB" dirty="0">
              <a:latin typeface="Arial Narrow" panose="020B0606020202030204" pitchFamily="34" charset="0"/>
            </a:endParaRPr>
          </a:p>
        </p:txBody>
      </p:sp>
      <p:pic>
        <p:nvPicPr>
          <p:cNvPr id="5" name="Picture 2" descr="Media e Identidade de Marca | ISEG">
            <a:extLst>
              <a:ext uri="{FF2B5EF4-FFF2-40B4-BE49-F238E27FC236}">
                <a16:creationId xmlns:a16="http://schemas.microsoft.com/office/drawing/2014/main" id="{07D04A35-27BD-46B1-94D9-C5A4FCCA33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25" y="5379098"/>
            <a:ext cx="1599971" cy="76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648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Mercadorias, trabalho e valor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Em qualquer sociedade, o valor de uso/específico/concreto existe, tanto para os produtos em geral, como para a força de trabalho – o que se faz tem de ter utilidade, e exige tipos de trabalho diferentes.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Apenas na sociedade capitalista, onde a produção é realizada para venda com lucro, é que existem a forma </a:t>
            </a:r>
            <a:r>
              <a:rPr lang="pt-PT" dirty="0" err="1">
                <a:latin typeface="Arial Narrow" panose="020B0606020202030204" pitchFamily="34" charset="0"/>
              </a:rPr>
              <a:t>abstracta</a:t>
            </a:r>
            <a:r>
              <a:rPr lang="pt-PT" dirty="0">
                <a:latin typeface="Arial Narrow" panose="020B0606020202030204" pitchFamily="34" charset="0"/>
              </a:rPr>
              <a:t>/geral do valor da mercadoria (valor de troca) e o trabalho </a:t>
            </a:r>
            <a:r>
              <a:rPr lang="pt-PT" dirty="0" err="1">
                <a:latin typeface="Arial Narrow" panose="020B0606020202030204" pitchFamily="34" charset="0"/>
              </a:rPr>
              <a:t>abstracto</a:t>
            </a:r>
            <a:r>
              <a:rPr lang="pt-PT" dirty="0">
                <a:latin typeface="Arial Narrow" panose="020B0606020202030204" pitchFamily="34" charset="0"/>
              </a:rPr>
              <a:t>, como equivalentes entre mercadorias.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força de trabalho, no capitalismo, é uma mercadoria que tem valor de uso e valor de troca, mas é a única mercadoria de também produz valor acima do que ela custa.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757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Mercadorias, trabalho e valor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Trabalho </a:t>
            </a:r>
            <a:r>
              <a:rPr lang="pt-PT" dirty="0" err="1">
                <a:latin typeface="Arial Narrow" panose="020B0606020202030204" pitchFamily="34" charset="0"/>
              </a:rPr>
              <a:t>abstracto</a:t>
            </a:r>
            <a:r>
              <a:rPr lang="pt-PT" dirty="0">
                <a:latin typeface="Arial Narrow" panose="020B0606020202030204" pitchFamily="34" charset="0"/>
              </a:rPr>
              <a:t> encerra dois </a:t>
            </a:r>
            <a:r>
              <a:rPr lang="pt-PT" dirty="0" err="1">
                <a:latin typeface="Arial Narrow" panose="020B0606020202030204" pitchFamily="34" charset="0"/>
              </a:rPr>
              <a:t>aspectos</a:t>
            </a:r>
            <a:r>
              <a:rPr lang="pt-PT" dirty="0">
                <a:latin typeface="Arial Narrow" panose="020B0606020202030204" pitchFamily="34" charset="0"/>
              </a:rPr>
              <a:t> distintos: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É derivado da equivalência entre mercadorias. A possibilidade do dinheiro comprar qualquer mercadoria revela que o dinheiro representa este trabalho </a:t>
            </a:r>
            <a:r>
              <a:rPr lang="pt-PT" dirty="0" err="1">
                <a:latin typeface="Arial Narrow" panose="020B0606020202030204" pitchFamily="34" charset="0"/>
              </a:rPr>
              <a:t>abstracto</a:t>
            </a:r>
            <a:r>
              <a:rPr lang="pt-PT" dirty="0">
                <a:latin typeface="Arial Narrow" panose="020B0606020202030204" pitchFamily="34" charset="0"/>
              </a:rPr>
              <a:t> e as relações sociais e técnicas de produção em que se insere.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Há uma relação quantitativa entre os trabalhos </a:t>
            </a:r>
            <a:r>
              <a:rPr lang="pt-PT" dirty="0" err="1">
                <a:latin typeface="Arial Narrow" panose="020B0606020202030204" pitchFamily="34" charset="0"/>
              </a:rPr>
              <a:t>abstractos</a:t>
            </a:r>
            <a:r>
              <a:rPr lang="pt-PT" dirty="0">
                <a:latin typeface="Arial Narrow" panose="020B0606020202030204" pitchFamily="34" charset="0"/>
              </a:rPr>
              <a:t> necessários para produzir cada mercadoria, embora esta relação não seja </a:t>
            </a:r>
            <a:r>
              <a:rPr lang="pt-PT" dirty="0" err="1">
                <a:latin typeface="Arial Narrow" panose="020B0606020202030204" pitchFamily="34" charset="0"/>
              </a:rPr>
              <a:t>directamente</a:t>
            </a:r>
            <a:r>
              <a:rPr lang="pt-PT" dirty="0">
                <a:latin typeface="Arial Narrow" panose="020B0606020202030204" pitchFamily="34" charset="0"/>
              </a:rPr>
              <a:t> visível quando compramos mercadorias.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relevância da LTV de Marx é permitir ir para além dos tratamento das relações de troca como relações entre “coisas” (os preços a que as mercadorias são trocadas umas por outras), revelando  as relações sociais entre os que produzem essas “coisas” e, deste modo, descobrindo as relações de exploração em que assenta a produção do lucro.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453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Capital e capitalismo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954741"/>
            <a:ext cx="11833413" cy="5665695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As duas dimensões de capital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Meios de produção usados para produzir mercadorias com fins lucrativos, recorrendo ao emprego </a:t>
            </a:r>
            <a:r>
              <a:rPr lang="pt-PT" dirty="0" err="1">
                <a:latin typeface="Arial Narrow" panose="020B0606020202030204" pitchFamily="34" charset="0"/>
              </a:rPr>
              <a:t>directo</a:t>
            </a:r>
            <a:r>
              <a:rPr lang="pt-PT" dirty="0">
                <a:latin typeface="Arial Narrow" panose="020B0606020202030204" pitchFamily="34" charset="0"/>
              </a:rPr>
              <a:t> ou </a:t>
            </a:r>
            <a:r>
              <a:rPr lang="pt-PT" dirty="0" err="1">
                <a:latin typeface="Arial Narrow" panose="020B0606020202030204" pitchFamily="34" charset="0"/>
              </a:rPr>
              <a:t>indirecto</a:t>
            </a:r>
            <a:r>
              <a:rPr lang="pt-PT" dirty="0">
                <a:latin typeface="Arial Narrow" panose="020B0606020202030204" pitchFamily="34" charset="0"/>
              </a:rPr>
              <a:t> de força de trabalho assalariada.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Relações de classe que envolvem relações de exploração entre capitalistas e trabalhadores.</a:t>
            </a:r>
          </a:p>
        </p:txBody>
      </p:sp>
    </p:spTree>
    <p:extLst>
      <p:ext uri="{BB962C8B-B14F-4D97-AF65-F5344CB8AC3E}">
        <p14:creationId xmlns:p14="http://schemas.microsoft.com/office/powerpoint/2010/main" val="2138167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Do “Valor” ao “Excedente”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994E0F-C711-4B94-8981-79E18D3A991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06187" y="1004048"/>
                <a:ext cx="11793071" cy="5616388"/>
              </a:xfrm>
            </p:spPr>
            <p:txBody>
              <a:bodyPr>
                <a:normAutofit fontScale="92500" lnSpcReduction="10000"/>
              </a:bodyPr>
              <a:lstStyle/>
              <a:p>
                <a:pPr>
                  <a:lnSpc>
                    <a:spcPct val="114000"/>
                  </a:lnSpc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pt-PT" dirty="0">
                    <a:latin typeface="Arial Narrow" panose="020B0606020202030204" pitchFamily="34" charset="0"/>
                  </a:rPr>
                  <a:t>O circuito do capital industrial revela como os capitalistas combinam insumos adquiridos a outros capitalistas com trabalho assalariado para gerarem mercadorias que vendem para </a:t>
                </a:r>
                <a:r>
                  <a:rPr lang="pt-PT" dirty="0" err="1">
                    <a:latin typeface="Arial Narrow" panose="020B0606020202030204" pitchFamily="34" charset="0"/>
                  </a:rPr>
                  <a:t>relizarem</a:t>
                </a:r>
                <a:r>
                  <a:rPr lang="pt-PT" dirty="0">
                    <a:latin typeface="Arial Narrow" panose="020B0606020202030204" pitchFamily="34" charset="0"/>
                  </a:rPr>
                  <a:t> lucro:</a:t>
                </a:r>
              </a:p>
              <a:p>
                <a:pPr marL="0" indent="0">
                  <a:lnSpc>
                    <a:spcPct val="114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pt-PT" dirty="0">
                    <a:latin typeface="Arial Narrow" panose="020B060602020203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pt-PT" sz="2700" b="1" i="1" smtClean="0">
                        <a:latin typeface="Cambria Math" panose="02040503050406030204" pitchFamily="18" charset="0"/>
                      </a:rPr>
                      <m:t>𝑫</m:t>
                    </m:r>
                    <m:r>
                      <a:rPr lang="pt-PT" sz="2700" b="1" i="1" smtClean="0">
                        <a:latin typeface="Cambria Math" panose="02040503050406030204" pitchFamily="18" charset="0"/>
                      </a:rPr>
                      <m:t>→</m:t>
                    </m:r>
                    <m:sSubSup>
                      <m:sSubSupPr>
                        <m:ctrlPr>
                          <a:rPr lang="pt-PT" sz="27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pt-PT" sz="2700" b="1" i="1" smtClean="0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pt-PT" sz="2700" b="1" i="1" smtClean="0">
                            <a:latin typeface="Cambria Math" panose="02040503050406030204" pitchFamily="18" charset="0"/>
                          </a:rPr>
                          <m:t>𝑭𝑻</m:t>
                        </m:r>
                      </m:sub>
                      <m:sup>
                        <m:r>
                          <a:rPr lang="pt-PT" sz="2700" b="1" i="1" smtClean="0">
                            <a:latin typeface="Cambria Math" panose="02040503050406030204" pitchFamily="18" charset="0"/>
                          </a:rPr>
                          <m:t>𝑴𝑷</m:t>
                        </m:r>
                      </m:sup>
                    </m:sSubSup>
                    <m:r>
                      <a:rPr lang="pt-PT" sz="27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pt-PT" sz="27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(…</m:t>
                    </m:r>
                    <m:r>
                      <a:rPr lang="pt-PT" sz="27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r>
                      <a:rPr lang="pt-PT" sz="27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…)→</m:t>
                    </m:r>
                    <m:sSup>
                      <m:sSupPr>
                        <m:ctrlPr>
                          <a:rPr lang="pt-PT" sz="27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sz="27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𝑴</m:t>
                        </m:r>
                      </m:e>
                      <m:sup>
                        <m:r>
                          <a:rPr lang="pt-PT" sz="27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pt-PT" sz="27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pt-PT" sz="27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sz="27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𝑫</m:t>
                        </m:r>
                      </m:e>
                      <m:sup>
                        <m:r>
                          <a:rPr lang="pt-PT" sz="27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pt-PT" sz="2700" b="1" dirty="0">
                  <a:latin typeface="Arial Narrow" panose="020B0606020202030204" pitchFamily="34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14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pt-PT" sz="2700" dirty="0">
                    <a:latin typeface="Arial Narrow" panose="020B0606020202030204" pitchFamily="34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PT" sz="27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sz="27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pt-PT" sz="27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pt-PT" sz="27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𝑣𝑎𝑙𝑜𝑟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𝑎𝑑𝑖𝑐𝑖𝑜𝑛𝑎𝑑𝑜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𝑝𝑒𝑙𝑜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𝑡𝑟𝑎𝑏𝑎𝑙h𝑜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𝑣𝑖𝑣𝑜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𝑎𝑐𝑖𝑚𝑎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𝑑𝑜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𝑠𝑒𝑢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𝑐𝑢𝑠𝑡𝑜</m:t>
                    </m:r>
                  </m:oMath>
                </a14:m>
                <a:endParaRPr lang="pt-PT" sz="2700" b="0" dirty="0">
                  <a:latin typeface="Arial Narrow" panose="020B0606020202030204" pitchFamily="34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14000"/>
                  </a:lnSpc>
                  <a:spcBef>
                    <a:spcPts val="0"/>
                  </a:spcBef>
                  <a:buNone/>
                </a:pPr>
                <a:r>
                  <a:rPr lang="pt-PT" sz="2700" dirty="0">
                    <a:latin typeface="Arial Narrow" panose="020B0606020202030204" pitchFamily="34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PT" sz="27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sz="27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pt-PT" sz="27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pt-PT" sz="27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𝑣𝑎𝑙𝑜𝑟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𝑒𝑥𝑐𝑒𝑑𝑒𝑛𝑡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á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𝑟𝑖𝑜</m:t>
                    </m:r>
                  </m:oMath>
                </a14:m>
                <a:endParaRPr lang="pt-PT" sz="27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14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𝑓𝑜𝑛𝑡𝑒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𝑑𝑒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𝑙𝑢𝑐𝑟𝑜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𝑐𝑜𝑚𝑒𝑟𝑐𝑖𝑎𝑙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𝑖𝑛𝑑𝑢𝑠𝑡𝑟𝑖𝑎𝑙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𝑑𝑒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𝑟𝑒𝑛𝑑𝑎𝑠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𝑑𝑒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𝑗𝑢𝑟𝑜𝑠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PT" sz="2700" dirty="0">
                  <a:latin typeface="Arial Narrow" panose="020B0606020202030204" pitchFamily="34" charset="0"/>
                </a:endParaRPr>
              </a:p>
              <a:p>
                <a:pPr marL="0" indent="0">
                  <a:lnSpc>
                    <a:spcPct val="114000"/>
                  </a:lnSpc>
                  <a:spcBef>
                    <a:spcPts val="0"/>
                  </a:spcBef>
                  <a:buNone/>
                </a:pPr>
                <a:endParaRPr lang="pt-PT" sz="2700" dirty="0">
                  <a:latin typeface="Arial Narrow" panose="020B0606020202030204" pitchFamily="34" charset="0"/>
                </a:endParaRPr>
              </a:p>
              <a:p>
                <a:pPr marL="0" indent="0">
                  <a:lnSpc>
                    <a:spcPct val="114000"/>
                  </a:lnSpc>
                  <a:spcBef>
                    <a:spcPts val="0"/>
                  </a:spcBef>
                  <a:buNone/>
                </a:pPr>
                <a:r>
                  <a:rPr lang="pt-PT" dirty="0">
                    <a:latin typeface="Arial Narrow" panose="020B0606020202030204" pitchFamily="34" charset="0"/>
                  </a:rPr>
                  <a:t>D (Dinheiro), M (mercadorias), MP (meios de produção), FT (força de trabalho), </a:t>
                </a:r>
                <a:r>
                  <a:rPr lang="pt-PT" b="1" dirty="0">
                    <a:solidFill>
                      <a:srgbClr val="C00000"/>
                    </a:solidFill>
                    <a:latin typeface="Arial Narrow" panose="020B0606020202030204" pitchFamily="34" charset="0"/>
                  </a:rPr>
                  <a:t>(…P…) </a:t>
                </a:r>
                <a:r>
                  <a:rPr lang="pt-PT" dirty="0">
                    <a:latin typeface="Arial Narrow" panose="020B0606020202030204" pitchFamily="34" charset="0"/>
                  </a:rPr>
                  <a:t>(processo de produção, </a:t>
                </a:r>
                <a:r>
                  <a:rPr lang="pt-PT" b="1" dirty="0">
                    <a:solidFill>
                      <a:srgbClr val="C00000"/>
                    </a:solidFill>
                    <a:latin typeface="Arial Narrow" panose="020B0606020202030204" pitchFamily="34" charset="0"/>
                  </a:rPr>
                  <a:t>esfera da produção</a:t>
                </a:r>
                <a:r>
                  <a:rPr lang="pt-PT" dirty="0">
                    <a:latin typeface="Arial Narrow" panose="020B0606020202030204" pitchFamily="34" charset="0"/>
                  </a:rPr>
                  <a:t>). A esfera da circulação é onde as mercadorias são trocadas (compradas ou vendidas) por dinheiro.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994E0F-C711-4B94-8981-79E18D3A991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6187" y="1004048"/>
                <a:ext cx="11793071" cy="5616388"/>
              </a:xfrm>
              <a:blipFill>
                <a:blip r:embed="rId2"/>
                <a:stretch>
                  <a:fillRect l="-931" t="-13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7958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C6720-EE23-4CBA-99C6-5A95A2317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709" y="154111"/>
            <a:ext cx="11680581" cy="553670"/>
          </a:xfrm>
        </p:spPr>
        <p:txBody>
          <a:bodyPr>
            <a:noAutofit/>
          </a:bodyPr>
          <a:lstStyle/>
          <a:p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Do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valor</a:t>
            </a:r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ao</a:t>
            </a:r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excedente</a:t>
            </a:r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–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circuito</a:t>
            </a:r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de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reprodu</a:t>
            </a:r>
            <a:r>
              <a:rPr lang="pt-PT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ção</a:t>
            </a:r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/acumulação de capital industrial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F639C64-7EAC-48A8-A8DE-8757A166338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104" y="760535"/>
            <a:ext cx="10810141" cy="59433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9416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Do “Valor” ao “Excedente”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De onde vem o valor excedentário?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Não pode provir apenas das trocas, pois isso implicaria que toda a sociedade teia de vender os bens e serviços acima do seu valor de troca. Isso é possível par alguns mas não para todos, pois se todos fizerem isso, todos os ganhos dos vendedores serão absorvidos pelos fornecedores, eliminando-se qualquer vantagem; a competição tenderá a aumentar a oferta em sectores com ganhos extraordinários, eliminando-os.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valor excedentário vem da esfera da produção, pela incorporação de uma “mercadoria”, a força de trabalho, que produz valor de troca acima do seu custo social de reprodução. Valor de troca não provem da natureza nem da simples incorporação de insumos independentemente da </a:t>
            </a:r>
            <a:r>
              <a:rPr lang="pt-PT" dirty="0" err="1">
                <a:latin typeface="Arial Narrow" panose="020B0606020202030204" pitchFamily="34" charset="0"/>
              </a:rPr>
              <a:t>acção</a:t>
            </a:r>
            <a:r>
              <a:rPr lang="pt-PT" dirty="0">
                <a:latin typeface="Arial Narrow" panose="020B0606020202030204" pitchFamily="34" charset="0"/>
              </a:rPr>
              <a:t> da força de trabalho – daqueles só provem valor de uso.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Valor de produção = valor dos insumos + trabalho vivo. Dado que o valor dos insumos é apenas transferido, o valor excedentário provem da capacidade da força de trabalho de gerar valor acima do custo da sua reprodução social. Como?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4321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Lucros e Exploração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Valor excedentário = Valor total gerado pela força de trabalho − Valor socialmente necessário para a reprodução social da força de trabalho. Valor socialmente necessário é o que os trabalhadores necessitam para a sua sobrevivência e reprodução como classe. A repartição do Valor Total Gerado pela FT entre Valor socialmente necessário e valor excendentário é matéria de conflito entre capital e trabalho.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Questão central para o capital: como aumentar o valor excedentário?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Mais-valia absoluta: dias de trabalho mais longos, trabalho mais intensivo, emprego de mulheres e crianças com salários mais baixos, etc. Produz mais mercadorias para além das necessidades dos trabalhadores, mas é uma opção física e socialmente limitada.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Mais-valia relativa: aumento da produtividade, altera o ratio entre o socialmente necessário e o excedentário. Mais flexível.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527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Marx e o capitalismo contemporâneo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Contribuições derivadas da análise da economia política marxista: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Desenvolvimento desigual entre classes, sectores, regiões, com riqueza e pobreza como lados da mesma moeda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Concentração e centralização do capital (menos e maiores empresas)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integração do sistema financeiro na análise das estruturas de acumulação, que promove crescimento e crises, e que pode determinar o modo de acumulação pelo domínio extensivo e intensivo do capital financeiro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Desemprego é inevitável e volátil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Acesso a educação, saúde, segurança social, bem como o acesso e exercício de poder político e ideológico são subordinados aos imperativos dos lucros e da acumulação de capital.</a:t>
            </a:r>
          </a:p>
        </p:txBody>
      </p:sp>
    </p:spTree>
    <p:extLst>
      <p:ext uri="{BB962C8B-B14F-4D97-AF65-F5344CB8AC3E}">
        <p14:creationId xmlns:p14="http://schemas.microsoft.com/office/powerpoint/2010/main" val="38127134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185058"/>
            <a:ext cx="11664043" cy="527119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Bibliografia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839666"/>
            <a:ext cx="11664044" cy="5788242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sz="2400" dirty="0">
                <a:latin typeface="Arial Narrow" panose="020B0606020202030204" pitchFamily="34" charset="0"/>
              </a:rPr>
              <a:t>Castel-Branco, Carlos (2017). </a:t>
            </a:r>
            <a:r>
              <a:rPr lang="pt-PT" sz="2400" i="1" dirty="0">
                <a:latin typeface="Arial Narrow" panose="020B0606020202030204" pitchFamily="34" charset="0"/>
              </a:rPr>
              <a:t>Contribuição para o método de investigação da economia política de Moçambique.</a:t>
            </a:r>
            <a:r>
              <a:rPr lang="pt-PT" sz="2400" dirty="0">
                <a:latin typeface="Arial Narrow" panose="020B0606020202030204" pitchFamily="34" charset="0"/>
              </a:rPr>
              <a:t> In Brito, Luís, Carlos Castel-Branco </a:t>
            </a:r>
            <a:r>
              <a:rPr lang="pt-PT" sz="2400" i="1" dirty="0" err="1">
                <a:latin typeface="Arial Narrow" panose="020B0606020202030204" pitchFamily="34" charset="0"/>
              </a:rPr>
              <a:t>et</a:t>
            </a:r>
            <a:r>
              <a:rPr lang="pt-PT" sz="2400" i="1" dirty="0">
                <a:latin typeface="Arial Narrow" panose="020B0606020202030204" pitchFamily="34" charset="0"/>
              </a:rPr>
              <a:t> al </a:t>
            </a:r>
            <a:r>
              <a:rPr lang="pt-PT" sz="2400" dirty="0">
                <a:latin typeface="Arial Narrow" panose="020B0606020202030204" pitchFamily="34" charset="0"/>
              </a:rPr>
              <a:t>(</a:t>
            </a:r>
            <a:r>
              <a:rPr lang="pt-PT" sz="2400" dirty="0" err="1">
                <a:latin typeface="Arial Narrow" panose="020B0606020202030204" pitchFamily="34" charset="0"/>
              </a:rPr>
              <a:t>orgs</a:t>
            </a:r>
            <a:r>
              <a:rPr lang="pt-PT" sz="2400" dirty="0">
                <a:latin typeface="Arial Narrow" panose="020B0606020202030204" pitchFamily="34" charset="0"/>
              </a:rPr>
              <a:t>.) (2017). Desafios para Moçambique 2017. IESE: Maputo (pp. 83-97) </a:t>
            </a:r>
            <a:r>
              <a:rPr lang="pt-PT" sz="2400" dirty="0">
                <a:latin typeface="Arial Narrow" panose="020B0606020202030204" pitchFamily="34" charset="0"/>
                <a:hlinkClick r:id="rId2"/>
              </a:rPr>
              <a:t>https://www.researchgate.net/publication/327729728_CONTRIBUICAO_PARA_O_METODO_DE_INVESTIGACAO_DA_ECONOMIA_POLITICA_DE_MOCAMBIQUE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sz="2400" dirty="0">
                <a:latin typeface="Arial Narrow" panose="020B0606020202030204" pitchFamily="34" charset="0"/>
              </a:rPr>
              <a:t>Fine, Ben (2012) </a:t>
            </a:r>
            <a:r>
              <a:rPr lang="pt-PT" sz="2400" i="1" dirty="0">
                <a:latin typeface="Arial Narrow" panose="020B0606020202030204" pitchFamily="34" charset="0"/>
              </a:rPr>
              <a:t>Labour </a:t>
            </a:r>
            <a:r>
              <a:rPr lang="pt-PT" sz="2400" i="1" dirty="0" err="1">
                <a:latin typeface="Arial Narrow" panose="020B0606020202030204" pitchFamily="34" charset="0"/>
              </a:rPr>
              <a:t>Theory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of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Value</a:t>
            </a:r>
            <a:r>
              <a:rPr lang="pt-PT" sz="2400" i="1" dirty="0">
                <a:latin typeface="Arial Narrow" panose="020B0606020202030204" pitchFamily="34" charset="0"/>
              </a:rPr>
              <a:t>. </a:t>
            </a:r>
            <a:r>
              <a:rPr lang="pt-PT" sz="2400" dirty="0">
                <a:latin typeface="Arial Narrow" panose="020B0606020202030204" pitchFamily="34" charset="0"/>
              </a:rPr>
              <a:t>In Fine, Ben &amp; Alfredo </a:t>
            </a:r>
            <a:r>
              <a:rPr lang="pt-PT" sz="2400" dirty="0" err="1">
                <a:latin typeface="Arial Narrow" panose="020B0606020202030204" pitchFamily="34" charset="0"/>
              </a:rPr>
              <a:t>Saad</a:t>
            </a:r>
            <a:r>
              <a:rPr lang="pt-PT" sz="2400" dirty="0">
                <a:latin typeface="Arial Narrow" panose="020B0606020202030204" pitchFamily="34" charset="0"/>
              </a:rPr>
              <a:t>-Filho (eds.) </a:t>
            </a:r>
            <a:r>
              <a:rPr lang="pt-PT" sz="2400" dirty="0" err="1">
                <a:latin typeface="Arial Narrow" panose="020B0606020202030204" pitchFamily="34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</a:rPr>
              <a:t> Elgar </a:t>
            </a:r>
            <a:r>
              <a:rPr lang="pt-PT" sz="2400" dirty="0" err="1">
                <a:latin typeface="Arial Narrow" panose="020B0606020202030204" pitchFamily="34" charset="0"/>
              </a:rPr>
              <a:t>Companion</a:t>
            </a:r>
            <a:r>
              <a:rPr lang="pt-PT" sz="2400" dirty="0">
                <a:latin typeface="Arial Narrow" panose="020B0606020202030204" pitchFamily="34" charset="0"/>
              </a:rPr>
              <a:t> to </a:t>
            </a:r>
            <a:r>
              <a:rPr lang="pt-PT" sz="2400" dirty="0" err="1">
                <a:latin typeface="Arial Narrow" panose="020B0606020202030204" pitchFamily="34" charset="0"/>
              </a:rPr>
              <a:t>Marxist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Economics</a:t>
            </a:r>
            <a:r>
              <a:rPr lang="pt-PT" sz="2400" dirty="0">
                <a:latin typeface="Arial Narrow" panose="020B0606020202030204" pitchFamily="34" charset="0"/>
              </a:rPr>
              <a:t>. Edward Elgar: </a:t>
            </a:r>
            <a:r>
              <a:rPr lang="pt-PT" sz="2400" dirty="0" err="1">
                <a:latin typeface="Arial Narrow" panose="020B0606020202030204" pitchFamily="34" charset="0"/>
              </a:rPr>
              <a:t>Cheltenham</a:t>
            </a:r>
            <a:endParaRPr lang="pt-PT" sz="24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sz="2400" dirty="0">
                <a:latin typeface="Arial Narrow" panose="020B0606020202030204" pitchFamily="34" charset="0"/>
              </a:rPr>
              <a:t>Fine, Ben &amp; Alfredo Saad-Filho (2018). </a:t>
            </a:r>
            <a:r>
              <a:rPr lang="pt-PT" sz="2400" i="1" dirty="0" err="1">
                <a:latin typeface="Arial Narrow" panose="020B0606020202030204" pitchFamily="34" charset="0"/>
              </a:rPr>
              <a:t>Marxist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economics</a:t>
            </a:r>
            <a:r>
              <a:rPr lang="pt-PT" sz="2400" i="1" dirty="0">
                <a:latin typeface="Arial Narrow" panose="020B0606020202030204" pitchFamily="34" charset="0"/>
              </a:rPr>
              <a:t>. </a:t>
            </a:r>
            <a:r>
              <a:rPr lang="pt-PT" sz="2400" dirty="0">
                <a:latin typeface="Arial Narrow" panose="020B0606020202030204" pitchFamily="34" charset="0"/>
              </a:rPr>
              <a:t>In </a:t>
            </a:r>
            <a:r>
              <a:rPr lang="pt-PT" sz="2400" dirty="0" err="1">
                <a:latin typeface="Arial Narrow" panose="020B0606020202030204" pitchFamily="34" charset="0"/>
              </a:rPr>
              <a:t>Fischer</a:t>
            </a:r>
            <a:r>
              <a:rPr lang="pt-PT" sz="2400" dirty="0">
                <a:latin typeface="Arial Narrow" panose="020B0606020202030204" pitchFamily="34" charset="0"/>
              </a:rPr>
              <a:t>, </a:t>
            </a:r>
            <a:r>
              <a:rPr lang="pt-PT" sz="2400" dirty="0" err="1">
                <a:latin typeface="Arial Narrow" panose="020B0606020202030204" pitchFamily="34" charset="0"/>
              </a:rPr>
              <a:t>Liliann</a:t>
            </a:r>
            <a:r>
              <a:rPr lang="pt-PT" sz="2400" dirty="0">
                <a:latin typeface="Arial Narrow" panose="020B0606020202030204" pitchFamily="34" charset="0"/>
              </a:rPr>
              <a:t>, </a:t>
            </a:r>
            <a:r>
              <a:rPr lang="pt-PT" sz="2400" i="1" dirty="0" err="1">
                <a:latin typeface="Arial Narrow" panose="020B0606020202030204" pitchFamily="34" charset="0"/>
              </a:rPr>
              <a:t>et</a:t>
            </a:r>
            <a:r>
              <a:rPr lang="pt-PT" sz="2400" i="1" dirty="0">
                <a:latin typeface="Arial Narrow" panose="020B0606020202030204" pitchFamily="34" charset="0"/>
              </a:rPr>
              <a:t> al. </a:t>
            </a:r>
            <a:r>
              <a:rPr lang="pt-PT" sz="2400" dirty="0">
                <a:latin typeface="Arial Narrow" panose="020B0606020202030204" pitchFamily="34" charset="0"/>
              </a:rPr>
              <a:t>(eds.) </a:t>
            </a:r>
            <a:r>
              <a:rPr lang="pt-PT" sz="2400" dirty="0" err="1">
                <a:latin typeface="Arial Narrow" panose="020B0606020202030204" pitchFamily="34" charset="0"/>
              </a:rPr>
              <a:t>Rethinking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economics</a:t>
            </a:r>
            <a:r>
              <a:rPr lang="pt-PT" sz="2400" dirty="0">
                <a:latin typeface="Arial Narrow" panose="020B0606020202030204" pitchFamily="34" charset="0"/>
              </a:rPr>
              <a:t> – </a:t>
            </a:r>
            <a:r>
              <a:rPr lang="pt-PT" sz="2400" dirty="0" err="1">
                <a:latin typeface="Arial Narrow" panose="020B0606020202030204" pitchFamily="34" charset="0"/>
              </a:rPr>
              <a:t>an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introduction</a:t>
            </a:r>
            <a:r>
              <a:rPr lang="pt-PT" sz="2400" dirty="0">
                <a:latin typeface="Arial Narrow" panose="020B0606020202030204" pitchFamily="34" charset="0"/>
              </a:rPr>
              <a:t> to pluralista </a:t>
            </a:r>
            <a:r>
              <a:rPr lang="pt-PT" sz="2400" dirty="0" err="1">
                <a:latin typeface="Arial Narrow" panose="020B0606020202030204" pitchFamily="34" charset="0"/>
              </a:rPr>
              <a:t>economics</a:t>
            </a:r>
            <a:r>
              <a:rPr lang="pt-PT" sz="2400" dirty="0">
                <a:latin typeface="Arial Narrow" panose="020B0606020202030204" pitchFamily="34" charset="0"/>
              </a:rPr>
              <a:t>. Routledge: New York (pp. 19-32).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BR" sz="2400" dirty="0">
                <a:latin typeface="Arial Narrow" panose="020B0606020202030204" pitchFamily="34" charset="0"/>
              </a:rPr>
              <a:t>Fine, Ben &amp; Alfredo Saad-Filho (2016) Marx’s capital (sexta edição)</a:t>
            </a:r>
            <a:endParaRPr lang="pt-PT" sz="24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sz="2400" dirty="0" err="1">
                <a:latin typeface="Arial Narrow" panose="020B0606020202030204" pitchFamily="34" charset="0"/>
              </a:rPr>
              <a:t>Gosh</a:t>
            </a:r>
            <a:r>
              <a:rPr lang="pt-PT" sz="2400" dirty="0">
                <a:latin typeface="Arial Narrow" panose="020B0606020202030204" pitchFamily="34" charset="0"/>
              </a:rPr>
              <a:t>, </a:t>
            </a:r>
            <a:r>
              <a:rPr lang="pt-PT" sz="2400" dirty="0" err="1">
                <a:latin typeface="Arial Narrow" panose="020B0606020202030204" pitchFamily="34" charset="0"/>
              </a:rPr>
              <a:t>Jayati</a:t>
            </a:r>
            <a:r>
              <a:rPr lang="pt-PT" sz="2400" dirty="0">
                <a:latin typeface="Arial Narrow" panose="020B0606020202030204" pitchFamily="34" charset="0"/>
              </a:rPr>
              <a:t> (2012) </a:t>
            </a:r>
            <a:r>
              <a:rPr lang="pt-PT" sz="2400" i="1" dirty="0">
                <a:latin typeface="Arial Narrow" panose="020B0606020202030204" pitchFamily="34" charset="0"/>
              </a:rPr>
              <a:t>Capital</a:t>
            </a:r>
            <a:r>
              <a:rPr lang="pt-PT" sz="2400" dirty="0">
                <a:latin typeface="Arial Narrow" panose="020B0606020202030204" pitchFamily="34" charset="0"/>
              </a:rPr>
              <a:t>. In Fine, Ben &amp; Alfredo Saad-Filho (eds.) </a:t>
            </a:r>
            <a:r>
              <a:rPr lang="pt-PT" sz="2400" dirty="0" err="1">
                <a:latin typeface="Arial Narrow" panose="020B0606020202030204" pitchFamily="34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</a:rPr>
              <a:t> Elgar </a:t>
            </a:r>
            <a:r>
              <a:rPr lang="pt-PT" sz="2400" dirty="0" err="1">
                <a:latin typeface="Arial Narrow" panose="020B0606020202030204" pitchFamily="34" charset="0"/>
              </a:rPr>
              <a:t>Companion</a:t>
            </a:r>
            <a:r>
              <a:rPr lang="pt-PT" sz="2400" dirty="0">
                <a:latin typeface="Arial Narrow" panose="020B0606020202030204" pitchFamily="34" charset="0"/>
              </a:rPr>
              <a:t> to </a:t>
            </a:r>
            <a:r>
              <a:rPr lang="pt-PT" sz="2400" dirty="0" err="1">
                <a:latin typeface="Arial Narrow" panose="020B0606020202030204" pitchFamily="34" charset="0"/>
              </a:rPr>
              <a:t>Marxist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Economics</a:t>
            </a:r>
            <a:r>
              <a:rPr lang="pt-PT" sz="2400" dirty="0">
                <a:latin typeface="Arial Narrow" panose="020B0606020202030204" pitchFamily="34" charset="0"/>
              </a:rPr>
              <a:t>. Edward Elgar: </a:t>
            </a:r>
            <a:r>
              <a:rPr lang="pt-PT" sz="2400" dirty="0" err="1">
                <a:latin typeface="Arial Narrow" panose="020B0606020202030204" pitchFamily="34" charset="0"/>
              </a:rPr>
              <a:t>Cheltenham</a:t>
            </a:r>
            <a:endParaRPr lang="pt-PT" sz="24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sz="2400" dirty="0" err="1">
                <a:latin typeface="Arial Narrow" panose="020B0606020202030204" pitchFamily="34" charset="0"/>
              </a:rPr>
              <a:t>Gruffydd</a:t>
            </a:r>
            <a:r>
              <a:rPr lang="pt-PT" sz="2400" dirty="0">
                <a:latin typeface="Arial Narrow" panose="020B0606020202030204" pitchFamily="34" charset="0"/>
              </a:rPr>
              <a:t>-Jones, </a:t>
            </a:r>
            <a:r>
              <a:rPr lang="pt-PT" sz="2400" dirty="0" err="1">
                <a:latin typeface="Arial Narrow" panose="020B0606020202030204" pitchFamily="34" charset="0"/>
              </a:rPr>
              <a:t>Branwen</a:t>
            </a:r>
            <a:r>
              <a:rPr lang="pt-PT" sz="2400" dirty="0">
                <a:latin typeface="Arial Narrow" panose="020B0606020202030204" pitchFamily="34" charset="0"/>
              </a:rPr>
              <a:t> (2012) </a:t>
            </a:r>
            <a:r>
              <a:rPr lang="pt-PT" sz="2400" i="1" dirty="0" err="1">
                <a:latin typeface="Arial Narrow" panose="020B0606020202030204" pitchFamily="34" charset="0"/>
              </a:rPr>
              <a:t>Method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of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Political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Economy</a:t>
            </a:r>
            <a:r>
              <a:rPr lang="pt-PT" sz="2400" i="1" dirty="0">
                <a:latin typeface="Arial Narrow" panose="020B0606020202030204" pitchFamily="34" charset="0"/>
              </a:rPr>
              <a:t>. </a:t>
            </a:r>
            <a:r>
              <a:rPr lang="pt-PT" sz="2400" dirty="0">
                <a:latin typeface="Arial Narrow" panose="020B0606020202030204" pitchFamily="34" charset="0"/>
              </a:rPr>
              <a:t>In Fine, Ben &amp; Alfredo </a:t>
            </a:r>
            <a:r>
              <a:rPr lang="pt-PT" sz="2400" dirty="0" err="1">
                <a:latin typeface="Arial Narrow" panose="020B0606020202030204" pitchFamily="34" charset="0"/>
              </a:rPr>
              <a:t>Saad</a:t>
            </a:r>
            <a:r>
              <a:rPr lang="pt-PT" sz="2400" dirty="0">
                <a:latin typeface="Arial Narrow" panose="020B0606020202030204" pitchFamily="34" charset="0"/>
              </a:rPr>
              <a:t>-Filho (eds.) </a:t>
            </a:r>
            <a:r>
              <a:rPr lang="pt-PT" sz="2400" dirty="0" err="1">
                <a:latin typeface="Arial Narrow" panose="020B0606020202030204" pitchFamily="34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</a:rPr>
              <a:t> Elgar </a:t>
            </a:r>
            <a:r>
              <a:rPr lang="pt-PT" sz="2400" dirty="0" err="1">
                <a:latin typeface="Arial Narrow" panose="020B0606020202030204" pitchFamily="34" charset="0"/>
              </a:rPr>
              <a:t>Companion</a:t>
            </a:r>
            <a:r>
              <a:rPr lang="pt-PT" sz="2400" dirty="0">
                <a:latin typeface="Arial Narrow" panose="020B0606020202030204" pitchFamily="34" charset="0"/>
              </a:rPr>
              <a:t> to </a:t>
            </a:r>
            <a:r>
              <a:rPr lang="pt-PT" sz="2400" dirty="0" err="1">
                <a:latin typeface="Arial Narrow" panose="020B0606020202030204" pitchFamily="34" charset="0"/>
              </a:rPr>
              <a:t>Marxist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Economics</a:t>
            </a:r>
            <a:r>
              <a:rPr lang="pt-PT" sz="2400" dirty="0">
                <a:latin typeface="Arial Narrow" panose="020B0606020202030204" pitchFamily="34" charset="0"/>
              </a:rPr>
              <a:t>. Edward Elgar: </a:t>
            </a:r>
            <a:r>
              <a:rPr lang="pt-PT" sz="2400" dirty="0" err="1">
                <a:latin typeface="Arial Narrow" panose="020B0606020202030204" pitchFamily="34" charset="0"/>
              </a:rPr>
              <a:t>Cheltenham</a:t>
            </a:r>
            <a:r>
              <a:rPr lang="pt-PT" sz="2400" dirty="0">
                <a:latin typeface="Arial Narrow" panose="020B0606020202030204" pitchFamily="34" charset="0"/>
              </a:rPr>
              <a:t> (pp. 220-226)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sz="2400" dirty="0" err="1">
                <a:latin typeface="Arial Narrow" panose="020B0606020202030204" pitchFamily="34" charset="0"/>
              </a:rPr>
              <a:t>Harvey</a:t>
            </a:r>
            <a:r>
              <a:rPr lang="pt-PT" sz="2400" dirty="0">
                <a:latin typeface="Arial Narrow" panose="020B0606020202030204" pitchFamily="34" charset="0"/>
              </a:rPr>
              <a:t>, David (2010) A </a:t>
            </a:r>
            <a:r>
              <a:rPr lang="pt-PT" sz="2400" dirty="0" err="1">
                <a:latin typeface="Arial Narrow" panose="020B0606020202030204" pitchFamily="34" charset="0"/>
              </a:rPr>
              <a:t>companion</a:t>
            </a:r>
            <a:r>
              <a:rPr lang="pt-PT" sz="2400" dirty="0">
                <a:latin typeface="Arial Narrow" panose="020B0606020202030204" pitchFamily="34" charset="0"/>
              </a:rPr>
              <a:t> to </a:t>
            </a:r>
            <a:r>
              <a:rPr lang="pt-PT" sz="2400" dirty="0" err="1">
                <a:latin typeface="Arial Narrow" panose="020B0606020202030204" pitchFamily="34" charset="0"/>
              </a:rPr>
              <a:t>Marx’s</a:t>
            </a:r>
            <a:r>
              <a:rPr lang="pt-PT" sz="2400" dirty="0">
                <a:latin typeface="Arial Narrow" panose="020B0606020202030204" pitchFamily="34" charset="0"/>
              </a:rPr>
              <a:t> Capital. Verso: London.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sz="2400" dirty="0" err="1">
                <a:latin typeface="Arial Narrow" panose="020B0606020202030204" pitchFamily="34" charset="0"/>
              </a:rPr>
              <a:t>Tinel</a:t>
            </a:r>
            <a:r>
              <a:rPr lang="pt-PT" sz="2400" dirty="0">
                <a:latin typeface="Arial Narrow" panose="020B0606020202030204" pitchFamily="34" charset="0"/>
              </a:rPr>
              <a:t>, Bruno (2012) </a:t>
            </a:r>
            <a:r>
              <a:rPr lang="pt-PT" sz="2400" i="1" dirty="0">
                <a:latin typeface="Arial Narrow" panose="020B0606020202030204" pitchFamily="34" charset="0"/>
              </a:rPr>
              <a:t>Labour, </a:t>
            </a:r>
            <a:r>
              <a:rPr lang="pt-PT" sz="2400" i="1" dirty="0" err="1">
                <a:latin typeface="Arial Narrow" panose="020B0606020202030204" pitchFamily="34" charset="0"/>
              </a:rPr>
              <a:t>labour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power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and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the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division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of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labour</a:t>
            </a:r>
            <a:r>
              <a:rPr lang="pt-PT" sz="2400" i="1" dirty="0">
                <a:latin typeface="Arial Narrow" panose="020B0606020202030204" pitchFamily="34" charset="0"/>
              </a:rPr>
              <a:t>. </a:t>
            </a:r>
            <a:r>
              <a:rPr lang="pt-PT" sz="2400" dirty="0">
                <a:latin typeface="Arial Narrow" panose="020B0606020202030204" pitchFamily="34" charset="0"/>
              </a:rPr>
              <a:t>In Fine, Ben &amp; Alfredo </a:t>
            </a:r>
            <a:r>
              <a:rPr lang="pt-PT" sz="2400" dirty="0" err="1">
                <a:latin typeface="Arial Narrow" panose="020B0606020202030204" pitchFamily="34" charset="0"/>
              </a:rPr>
              <a:t>Saad</a:t>
            </a:r>
            <a:r>
              <a:rPr lang="pt-PT" sz="2400" dirty="0">
                <a:latin typeface="Arial Narrow" panose="020B0606020202030204" pitchFamily="34" charset="0"/>
              </a:rPr>
              <a:t>-Filho (eds.) </a:t>
            </a:r>
            <a:r>
              <a:rPr lang="pt-PT" sz="2400" dirty="0" err="1">
                <a:latin typeface="Arial Narrow" panose="020B0606020202030204" pitchFamily="34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</a:rPr>
              <a:t> Elgar </a:t>
            </a:r>
            <a:r>
              <a:rPr lang="pt-PT" sz="2400" dirty="0" err="1">
                <a:latin typeface="Arial Narrow" panose="020B0606020202030204" pitchFamily="34" charset="0"/>
              </a:rPr>
              <a:t>Companion</a:t>
            </a:r>
            <a:r>
              <a:rPr lang="pt-PT" sz="2400" dirty="0">
                <a:latin typeface="Arial Narrow" panose="020B0606020202030204" pitchFamily="34" charset="0"/>
              </a:rPr>
              <a:t> to </a:t>
            </a:r>
            <a:r>
              <a:rPr lang="pt-PT" sz="2400" dirty="0" err="1">
                <a:latin typeface="Arial Narrow" panose="020B0606020202030204" pitchFamily="34" charset="0"/>
              </a:rPr>
              <a:t>Marxist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Economics</a:t>
            </a:r>
            <a:r>
              <a:rPr lang="pt-PT" sz="2400" dirty="0">
                <a:latin typeface="Arial Narrow" panose="020B0606020202030204" pitchFamily="34" charset="0"/>
              </a:rPr>
              <a:t>. Edward Elgar: </a:t>
            </a:r>
            <a:r>
              <a:rPr lang="pt-PT" sz="2400" dirty="0" err="1">
                <a:latin typeface="Arial Narrow" panose="020B0606020202030204" pitchFamily="34" charset="0"/>
              </a:rPr>
              <a:t>Cheltenham</a:t>
            </a:r>
            <a:endParaRPr lang="pt-PT" sz="24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sz="2400" dirty="0" err="1">
                <a:latin typeface="Arial Narrow" panose="020B0606020202030204" pitchFamily="34" charset="0"/>
              </a:rPr>
              <a:t>Wood</a:t>
            </a:r>
            <a:r>
              <a:rPr lang="pt-PT" sz="2400" dirty="0">
                <a:latin typeface="Arial Narrow" panose="020B0606020202030204" pitchFamily="34" charset="0"/>
              </a:rPr>
              <a:t>, Ellen (2012) </a:t>
            </a:r>
            <a:r>
              <a:rPr lang="pt-PT" sz="2400" i="1" dirty="0" err="1">
                <a:latin typeface="Arial Narrow" panose="020B0606020202030204" pitchFamily="34" charset="0"/>
              </a:rPr>
              <a:t>Capitalism</a:t>
            </a:r>
            <a:r>
              <a:rPr lang="pt-PT" sz="2400" i="1" dirty="0">
                <a:latin typeface="Arial Narrow" panose="020B0606020202030204" pitchFamily="34" charset="0"/>
              </a:rPr>
              <a:t>. </a:t>
            </a:r>
            <a:r>
              <a:rPr lang="pt-PT" sz="2400" dirty="0">
                <a:latin typeface="Arial Narrow" panose="020B0606020202030204" pitchFamily="34" charset="0"/>
              </a:rPr>
              <a:t>In </a:t>
            </a:r>
            <a:r>
              <a:rPr lang="pt-PT" sz="2400" dirty="0" err="1">
                <a:latin typeface="Arial Narrow" panose="020B0606020202030204" pitchFamily="34" charset="0"/>
              </a:rPr>
              <a:t>In</a:t>
            </a:r>
            <a:r>
              <a:rPr lang="pt-PT" sz="2400" dirty="0">
                <a:latin typeface="Arial Narrow" panose="020B0606020202030204" pitchFamily="34" charset="0"/>
              </a:rPr>
              <a:t> Fine, Ben &amp; Alfredo </a:t>
            </a:r>
            <a:r>
              <a:rPr lang="pt-PT" sz="2400" dirty="0" err="1">
                <a:latin typeface="Arial Narrow" panose="020B0606020202030204" pitchFamily="34" charset="0"/>
              </a:rPr>
              <a:t>Saad</a:t>
            </a:r>
            <a:r>
              <a:rPr lang="pt-PT" sz="2400" dirty="0">
                <a:latin typeface="Arial Narrow" panose="020B0606020202030204" pitchFamily="34" charset="0"/>
              </a:rPr>
              <a:t>-Filho (eds.) </a:t>
            </a:r>
            <a:r>
              <a:rPr lang="pt-PT" sz="2400" dirty="0" err="1">
                <a:latin typeface="Arial Narrow" panose="020B0606020202030204" pitchFamily="34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</a:rPr>
              <a:t> Elgar </a:t>
            </a:r>
            <a:r>
              <a:rPr lang="pt-PT" sz="2400" dirty="0" err="1">
                <a:latin typeface="Arial Narrow" panose="020B0606020202030204" pitchFamily="34" charset="0"/>
              </a:rPr>
              <a:t>Companion</a:t>
            </a:r>
            <a:r>
              <a:rPr lang="pt-PT" sz="2400" dirty="0">
                <a:latin typeface="Arial Narrow" panose="020B0606020202030204" pitchFamily="34" charset="0"/>
              </a:rPr>
              <a:t> to </a:t>
            </a:r>
            <a:r>
              <a:rPr lang="pt-PT" sz="2400" dirty="0" err="1">
                <a:latin typeface="Arial Narrow" panose="020B0606020202030204" pitchFamily="34" charset="0"/>
              </a:rPr>
              <a:t>Marxist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Economics</a:t>
            </a:r>
            <a:r>
              <a:rPr lang="pt-PT" sz="2400" dirty="0">
                <a:latin typeface="Arial Narrow" panose="020B0606020202030204" pitchFamily="34" charset="0"/>
              </a:rPr>
              <a:t>. Edward Elgar: </a:t>
            </a:r>
            <a:r>
              <a:rPr lang="pt-PT" sz="2400" dirty="0" err="1">
                <a:latin typeface="Arial Narrow" panose="020B0606020202030204" pitchFamily="34" charset="0"/>
              </a:rPr>
              <a:t>Cheltenham</a:t>
            </a:r>
            <a:endParaRPr lang="pt-PT" sz="24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sz="2400" dirty="0" err="1">
                <a:latin typeface="Arial Narrow" panose="020B0606020202030204" pitchFamily="34" charset="0"/>
              </a:rPr>
              <a:t>Zarembka</a:t>
            </a:r>
            <a:r>
              <a:rPr lang="pt-PT" sz="2400" dirty="0">
                <a:latin typeface="Arial Narrow" panose="020B0606020202030204" pitchFamily="34" charset="0"/>
              </a:rPr>
              <a:t>, Paul (2012) </a:t>
            </a:r>
            <a:r>
              <a:rPr lang="pt-PT" sz="2400" i="1" dirty="0" err="1">
                <a:latin typeface="Arial Narrow" panose="020B0606020202030204" pitchFamily="34" charset="0"/>
              </a:rPr>
              <a:t>Accumulation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of</a:t>
            </a:r>
            <a:r>
              <a:rPr lang="pt-PT" sz="2400" i="1" dirty="0">
                <a:latin typeface="Arial Narrow" panose="020B0606020202030204" pitchFamily="34" charset="0"/>
              </a:rPr>
              <a:t> Capital. </a:t>
            </a:r>
            <a:r>
              <a:rPr lang="pt-PT" sz="2400" dirty="0">
                <a:latin typeface="Arial Narrow" panose="020B0606020202030204" pitchFamily="34" charset="0"/>
              </a:rPr>
              <a:t>In Fine, Ben &amp; Alfredo </a:t>
            </a:r>
            <a:r>
              <a:rPr lang="pt-PT" sz="2400" dirty="0" err="1">
                <a:latin typeface="Arial Narrow" panose="020B0606020202030204" pitchFamily="34" charset="0"/>
              </a:rPr>
              <a:t>Saad</a:t>
            </a:r>
            <a:r>
              <a:rPr lang="pt-PT" sz="2400" dirty="0">
                <a:latin typeface="Arial Narrow" panose="020B0606020202030204" pitchFamily="34" charset="0"/>
              </a:rPr>
              <a:t>-Filho (eds.) </a:t>
            </a:r>
            <a:r>
              <a:rPr lang="pt-PT" sz="2400" dirty="0" err="1">
                <a:latin typeface="Arial Narrow" panose="020B0606020202030204" pitchFamily="34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</a:rPr>
              <a:t> Elgar </a:t>
            </a:r>
            <a:r>
              <a:rPr lang="pt-PT" sz="2400" dirty="0" err="1">
                <a:latin typeface="Arial Narrow" panose="020B0606020202030204" pitchFamily="34" charset="0"/>
              </a:rPr>
              <a:t>Companion</a:t>
            </a:r>
            <a:r>
              <a:rPr lang="pt-PT" sz="2400" dirty="0">
                <a:latin typeface="Arial Narrow" panose="020B0606020202030204" pitchFamily="34" charset="0"/>
              </a:rPr>
              <a:t> to </a:t>
            </a:r>
            <a:r>
              <a:rPr lang="pt-PT" sz="2400" dirty="0" err="1">
                <a:latin typeface="Arial Narrow" panose="020B0606020202030204" pitchFamily="34" charset="0"/>
              </a:rPr>
              <a:t>Marxist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Economics</a:t>
            </a:r>
            <a:r>
              <a:rPr lang="pt-PT" sz="2400" dirty="0">
                <a:latin typeface="Arial Narrow" panose="020B0606020202030204" pitchFamily="34" charset="0"/>
              </a:rPr>
              <a:t>. Edward Elgar: </a:t>
            </a:r>
            <a:r>
              <a:rPr lang="pt-PT" sz="2400" dirty="0" err="1">
                <a:latin typeface="Arial Narrow" panose="020B0606020202030204" pitchFamily="34" charset="0"/>
              </a:rPr>
              <a:t>Cheltenham</a:t>
            </a:r>
            <a:r>
              <a:rPr lang="pt-PT" sz="2400" dirty="0">
                <a:latin typeface="Arial Narrow" panose="020B0606020202030204" pitchFamily="34" charset="0"/>
              </a:rPr>
              <a:t> (pp. 5-9)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8998B27-6006-454C-B4EA-1DF8951E2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69CBA3-0E90-4152-A82D-403F79215A4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26573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endParaRPr lang="pt-PT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845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53176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Método e abordagem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Três grandes questões: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Como é que a sociedade se transforma?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Quais as particularidades históricas da sociedade capitalista?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origem do lucro – base de acumulação capitalista?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aplicação da </a:t>
            </a:r>
            <a:r>
              <a:rPr lang="pt-PT" dirty="0" err="1">
                <a:latin typeface="Arial Narrow" panose="020B0606020202030204" pitchFamily="34" charset="0"/>
              </a:rPr>
              <a:t>dialéctica</a:t>
            </a:r>
            <a:r>
              <a:rPr lang="pt-PT" dirty="0">
                <a:latin typeface="Arial Narrow" panose="020B0606020202030204" pitchFamily="34" charset="0"/>
              </a:rPr>
              <a:t> marxista (materialismo </a:t>
            </a:r>
            <a:r>
              <a:rPr lang="pt-PT" dirty="0" err="1">
                <a:latin typeface="Arial Narrow" panose="020B0606020202030204" pitchFamily="34" charset="0"/>
              </a:rPr>
              <a:t>dialéctico</a:t>
            </a:r>
            <a:r>
              <a:rPr lang="pt-PT" dirty="0">
                <a:latin typeface="Arial Narrow" panose="020B0606020202030204" pitchFamily="34" charset="0"/>
              </a:rPr>
              <a:t>) à análise da História das sociedades humanas (materialismo histórico)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base material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As contradições internas (acerca de quê?) e a sua solução (ou luta de classes) como motor de mudança.</a:t>
            </a:r>
          </a:p>
        </p:txBody>
      </p:sp>
    </p:spTree>
    <p:extLst>
      <p:ext uri="{BB962C8B-B14F-4D97-AF65-F5344CB8AC3E}">
        <p14:creationId xmlns:p14="http://schemas.microsoft.com/office/powerpoint/2010/main" val="951404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53176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Método e abordagem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que é específico sobre a sociedade capitalista?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lucro: como conceito e como motivação 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domínio e generalização da produção de mercadorias (valor, valor de uso e valor de troca) para gerar lucros – logo, valor de troca é muito mais importante que o valor de uso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domínio e generalização do trabalho assalariado – separação dos produtores </a:t>
            </a:r>
            <a:r>
              <a:rPr lang="pt-PT" dirty="0" err="1">
                <a:latin typeface="Arial Narrow" panose="020B0606020202030204" pitchFamily="34" charset="0"/>
              </a:rPr>
              <a:t>directos</a:t>
            </a:r>
            <a:r>
              <a:rPr lang="pt-PT" dirty="0">
                <a:latin typeface="Arial Narrow" panose="020B0606020202030204" pitchFamily="34" charset="0"/>
              </a:rPr>
              <a:t> da propriedade dos meios de produção essenciais (expropriação) e a formação do exército de trabalhadores “livres” (compelidos a venderem a sua força de trabalho para sobreviverem),e formação da propriedade privada dos principais meios de produção. Conflito entre trabalho social e propriedade privada do capital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Flexibilidade: nas formas de organização e exploração da força de trabalho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474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53176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Método e abordagem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Foco no sistema social de acumulação, nos processos, dinâmicas, estruturas, agentes e relações de reprodução e acumulação amplas, como emergem e as suas tensões: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Como ocorre a separação dos produtores </a:t>
            </a:r>
            <a:r>
              <a:rPr lang="pt-PT" dirty="0" err="1">
                <a:latin typeface="Arial Narrow" panose="020B0606020202030204" pitchFamily="34" charset="0"/>
              </a:rPr>
              <a:t>directos</a:t>
            </a:r>
            <a:r>
              <a:rPr lang="pt-PT" dirty="0">
                <a:latin typeface="Arial Narrow" panose="020B0606020202030204" pitchFamily="34" charset="0"/>
              </a:rPr>
              <a:t> dos meios de produção essenciais, como se criam os detentores do capital e os trabalhadores assalariados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Como ocorre a reprodução e acumulação de capital – explicação do lucro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Como ocorre a </a:t>
            </a:r>
            <a:r>
              <a:rPr lang="pt-PT" dirty="0" err="1">
                <a:latin typeface="Arial Narrow" panose="020B0606020202030204" pitchFamily="34" charset="0"/>
              </a:rPr>
              <a:t>mercadorização</a:t>
            </a:r>
            <a:r>
              <a:rPr lang="pt-PT" dirty="0">
                <a:latin typeface="Arial Narrow" panose="020B0606020202030204" pitchFamily="34" charset="0"/>
              </a:rPr>
              <a:t> da sociedade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papel do consumo: reprodução das classes trabalhadoras + expansão da produção. Segurança social como parte do consumo (e a sua recente </a:t>
            </a:r>
            <a:r>
              <a:rPr lang="pt-PT" dirty="0" err="1">
                <a:latin typeface="Arial Narrow" panose="020B0606020202030204" pitchFamily="34" charset="0"/>
              </a:rPr>
              <a:t>mercadorização</a:t>
            </a:r>
            <a:r>
              <a:rPr lang="pt-PT" dirty="0">
                <a:latin typeface="Arial Narrow" panose="020B0606020202030204" pitchFamily="34" charset="0"/>
              </a:rPr>
              <a:t> e </a:t>
            </a:r>
            <a:r>
              <a:rPr lang="pt-PT" dirty="0" err="1">
                <a:latin typeface="Arial Narrow" panose="020B0606020202030204" pitchFamily="34" charset="0"/>
              </a:rPr>
              <a:t>financeirização</a:t>
            </a:r>
            <a:r>
              <a:rPr lang="pt-PT" dirty="0">
                <a:latin typeface="Arial Narrow" panose="020B0606020202030204" pitchFamily="34" charset="0"/>
              </a:rPr>
              <a:t>)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</a:t>
            </a:r>
            <a:r>
              <a:rPr lang="pt-PT" dirty="0" err="1">
                <a:latin typeface="Arial Narrow" panose="020B0606020202030204" pitchFamily="34" charset="0"/>
              </a:rPr>
              <a:t>financeirização</a:t>
            </a:r>
            <a:r>
              <a:rPr lang="pt-PT" dirty="0">
                <a:latin typeface="Arial Narrow" panose="020B0606020202030204" pitchFamily="34" charset="0"/>
              </a:rPr>
              <a:t> do capital</a:t>
            </a:r>
          </a:p>
        </p:txBody>
      </p:sp>
    </p:spTree>
    <p:extLst>
      <p:ext uri="{BB962C8B-B14F-4D97-AF65-F5344CB8AC3E}">
        <p14:creationId xmlns:p14="http://schemas.microsoft.com/office/powerpoint/2010/main" val="3216550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Método e abordagem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Classes sociais e grupos, em vez de indivíduos, e como se relacionam entre si e com estruturas específicas de acumulação (o seu papel e as suas tensões no processo de acumulação).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Classes sociais e luta de classes não existem em </a:t>
            </a:r>
            <a:r>
              <a:rPr lang="pt-PT" dirty="0" err="1">
                <a:latin typeface="Arial Narrow" panose="020B0606020202030204" pitchFamily="34" charset="0"/>
              </a:rPr>
              <a:t>abstracto</a:t>
            </a:r>
            <a:r>
              <a:rPr lang="pt-PT" dirty="0">
                <a:latin typeface="Arial Narrow" panose="020B0606020202030204" pitchFamily="34" charset="0"/>
              </a:rPr>
              <a:t> e de forma estática, mas em relação umas com as outras em condições sociais e históricas específicas.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Da análise das dinâmicas de classe emerge a análise das forças e energia social de mudança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Economia capitalista analisada nos seus ciclos e dinâmicas de crise.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 err="1">
                <a:latin typeface="Arial Narrow" panose="020B0606020202030204" pitchFamily="34" charset="0"/>
              </a:rPr>
              <a:t>Objectivo</a:t>
            </a:r>
            <a:r>
              <a:rPr lang="pt-PT" dirty="0">
                <a:latin typeface="Arial Narrow" panose="020B0606020202030204" pitchFamily="34" charset="0"/>
              </a:rPr>
              <a:t>: entender o processo de acumulação e de crises, como uma relação </a:t>
            </a:r>
            <a:r>
              <a:rPr lang="pt-PT" dirty="0" err="1">
                <a:latin typeface="Arial Narrow" panose="020B0606020202030204" pitchFamily="34" charset="0"/>
              </a:rPr>
              <a:t>dialéctica</a:t>
            </a:r>
            <a:r>
              <a:rPr lang="pt-PT" dirty="0">
                <a:latin typeface="Arial Narrow" panose="020B0606020202030204" pitchFamily="34" charset="0"/>
              </a:rPr>
              <a:t>, e, deste entendimento, identificar as forças e dinâmicas sociais de mudança</a:t>
            </a:r>
          </a:p>
        </p:txBody>
      </p:sp>
    </p:spTree>
    <p:extLst>
      <p:ext uri="{BB962C8B-B14F-4D97-AF65-F5344CB8AC3E}">
        <p14:creationId xmlns:p14="http://schemas.microsoft.com/office/powerpoint/2010/main" val="2035380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Teoria de valor-trabalho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Debates sobre o significado e validade da teoria (LTV)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Teoria de preços? Será que as mercadorias são trocadas a preços que </a:t>
            </a:r>
            <a:r>
              <a:rPr lang="pt-PT" dirty="0" err="1">
                <a:latin typeface="Arial Narrow" panose="020B0606020202030204" pitchFamily="34" charset="0"/>
              </a:rPr>
              <a:t>reflectem</a:t>
            </a:r>
            <a:r>
              <a:rPr lang="pt-PT" dirty="0">
                <a:latin typeface="Arial Narrow" panose="020B0606020202030204" pitchFamily="34" charset="0"/>
              </a:rPr>
              <a:t> a quantidade de trabalho nelas incorporado (“vivo” e “morto”)? Quantidade de trabalho pode ser valorizada diferente para diferentes níveis de intensidade de capital ou tempo necessário para produzir uma mercadoria. Preços são </a:t>
            </a:r>
            <a:r>
              <a:rPr lang="pt-PT" dirty="0" err="1">
                <a:latin typeface="Arial Narrow" panose="020B0606020202030204" pitchFamily="34" charset="0"/>
              </a:rPr>
              <a:t>afectados</a:t>
            </a:r>
            <a:r>
              <a:rPr lang="pt-PT" dirty="0">
                <a:latin typeface="Arial Narrow" panose="020B0606020202030204" pitchFamily="34" charset="0"/>
              </a:rPr>
              <a:t> pela procura, pela estrutura da produção e do mercado (por exemplo, monopólios), e pela tecnologia (que </a:t>
            </a:r>
            <a:r>
              <a:rPr lang="pt-PT" dirty="0" err="1">
                <a:latin typeface="Arial Narrow" panose="020B0606020202030204" pitchFamily="34" charset="0"/>
              </a:rPr>
              <a:t>afecta</a:t>
            </a:r>
            <a:r>
              <a:rPr lang="pt-PT" dirty="0">
                <a:latin typeface="Arial Narrow" panose="020B0606020202030204" pitchFamily="34" charset="0"/>
              </a:rPr>
              <a:t> a valorização da quantidade de trabalho). Portanto, LTV não explica preços.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Questão de Marx: em que circunstâncias o valor medido pelo tempo de trabalho existe na sociedade (não apenas na mente de economistas), como uma boa ou má explicação de preços? Apenas na sociedade capitalista, onde a produção de mercadorias domina, é que diferentes tipos de trabalho são medidos em relação uns com os outros pela sociedade através do sistema de trocas.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194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Teoria de valor-trabalho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937727"/>
            <a:ext cx="11793071" cy="5794310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questão primária para Marx – a produção capitalista de mercadorias liga a produção por trabalho assalariado com a compra e venda de mercadorias com o </a:t>
            </a:r>
            <a:r>
              <a:rPr lang="pt-PT" dirty="0" err="1">
                <a:latin typeface="Arial Narrow" panose="020B0606020202030204" pitchFamily="34" charset="0"/>
              </a:rPr>
              <a:t>objectivo</a:t>
            </a:r>
            <a:r>
              <a:rPr lang="pt-PT" dirty="0">
                <a:latin typeface="Arial Narrow" panose="020B0606020202030204" pitchFamily="34" charset="0"/>
              </a:rPr>
              <a:t> de realizar lucros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LTV de Marx não é uma teoria de preços, mas antes serve para investigar: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Como é que um sistema assente no mercado “livre” gera lucros, ao mesmo tempo que não revela obviamente a fonte do lucro?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Como é que os lucros podem crescer, e o que significa ser um trabalhador em condições de capitalismo, individualmente e </a:t>
            </a:r>
            <a:r>
              <a:rPr lang="pt-PT" dirty="0" err="1">
                <a:latin typeface="Arial Narrow" panose="020B0606020202030204" pitchFamily="34" charset="0"/>
              </a:rPr>
              <a:t>colectivamente</a:t>
            </a:r>
            <a:r>
              <a:rPr lang="pt-PT" dirty="0">
                <a:latin typeface="Arial Narrow" panose="020B0606020202030204" pitchFamily="34" charset="0"/>
              </a:rPr>
              <a:t>, na fábrica e para além disso, mais amplamente na sociedade?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Como é que a sociedade capitalista evolui e como é que essa evolução cria as </a:t>
            </a:r>
            <a:r>
              <a:rPr lang="pt-PT" dirty="0" err="1">
                <a:latin typeface="Arial Narrow" panose="020B0606020202030204" pitchFamily="34" charset="0"/>
              </a:rPr>
              <a:t>condiç~pes</a:t>
            </a:r>
            <a:r>
              <a:rPr lang="pt-PT" dirty="0">
                <a:latin typeface="Arial Narrow" panose="020B0606020202030204" pitchFamily="34" charset="0"/>
              </a:rPr>
              <a:t> para a sua própria superação?</a:t>
            </a:r>
          </a:p>
        </p:txBody>
      </p:sp>
    </p:spTree>
    <p:extLst>
      <p:ext uri="{BB962C8B-B14F-4D97-AF65-F5344CB8AC3E}">
        <p14:creationId xmlns:p14="http://schemas.microsoft.com/office/powerpoint/2010/main" val="3198133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Mercadorias, trabalho e valor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 fontScale="925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Para explicar essas suas preocupações, Marx começa a sua análise “aceitando” que as mercadorias são compradas/vendidas pelo seu valor-trabalho (deixando de fora considerações sobre a formação de preços).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Isto permite-lhe revelar o mecanismo de exploração assente nas relações de classe específicas do capitalismo, em que a classe de capitalistas (detentores dos principais meios de produção) compra a força de trabalho, isto é, a habilidade de trabalhar (não o trabalho, que é a </a:t>
            </a:r>
            <a:r>
              <a:rPr lang="pt-PT" dirty="0" err="1">
                <a:latin typeface="Arial Narrow" panose="020B0606020202030204" pitchFamily="34" charset="0"/>
              </a:rPr>
              <a:t>actividade</a:t>
            </a:r>
            <a:r>
              <a:rPr lang="pt-PT" dirty="0">
                <a:latin typeface="Arial Narrow" panose="020B0606020202030204" pitchFamily="34" charset="0"/>
              </a:rPr>
              <a:t> de produzir), e as classes de trabalhadores vendem a sua força de trabalho como condição para obterem um nível de vida mais ou menos decente.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salário pago pela força de trabalho, as condições de trabalho, e quanto e que qualidade de trabalho é de facto realizado, são matéria de conflito entre capital e trabalho.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238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Mercadorias, trabalho e valor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que são mercadorias? Bens ou serviços produzidos para venda com </a:t>
            </a:r>
            <a:r>
              <a:rPr lang="pt-PT" dirty="0" err="1">
                <a:latin typeface="Arial Narrow" panose="020B0606020202030204" pitchFamily="34" charset="0"/>
              </a:rPr>
              <a:t>objectivo</a:t>
            </a:r>
            <a:r>
              <a:rPr lang="pt-PT" dirty="0">
                <a:latin typeface="Arial Narrow" panose="020B0606020202030204" pitchFamily="34" charset="0"/>
              </a:rPr>
              <a:t> de obter lucros, em vez de para consumo pelos próprios produtores. Têm três características: valor (do trabalho incorporado), valor de uso (utilidade) e valor de troca (podem ser vendidas por um preço no mercado). O valor de troca estabelece a equivalência entre mercadorias. Portanto, mercadorias têm uma forma concreta/específica (valor de uso) e </a:t>
            </a:r>
            <a:r>
              <a:rPr lang="pt-PT" dirty="0" err="1">
                <a:latin typeface="Arial Narrow" panose="020B0606020202030204" pitchFamily="34" charset="0"/>
              </a:rPr>
              <a:t>abstracta</a:t>
            </a:r>
            <a:r>
              <a:rPr lang="pt-PT" dirty="0">
                <a:latin typeface="Arial Narrow" panose="020B0606020202030204" pitchFamily="34" charset="0"/>
              </a:rPr>
              <a:t>/geral (valor de troca) simultaneamente.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Esta definição tem implicações para o trabalho usado na produção de mercadorias. Por um lado, existe o trabalho concreto/específico (diferenciado por especialidades, qualidade, etc.), que é o trabalho realizado de facto; por outro lado existe o trabalho </a:t>
            </a:r>
            <a:r>
              <a:rPr lang="pt-PT" dirty="0" err="1">
                <a:latin typeface="Arial Narrow" panose="020B0606020202030204" pitchFamily="34" charset="0"/>
              </a:rPr>
              <a:t>abstracto</a:t>
            </a:r>
            <a:r>
              <a:rPr lang="pt-PT" dirty="0">
                <a:latin typeface="Arial Narrow" panose="020B0606020202030204" pitchFamily="34" charset="0"/>
              </a:rPr>
              <a:t>/geral (em que o que conta é a quantidade, não o tipo de trabalho).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793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4911</TotalTime>
  <Words>2376</Words>
  <Application>Microsoft Office PowerPoint</Application>
  <PresentationFormat>Widescreen</PresentationFormat>
  <Paragraphs>99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Arial Narrow</vt:lpstr>
      <vt:lpstr>Calibri</vt:lpstr>
      <vt:lpstr>Calibri Light</vt:lpstr>
      <vt:lpstr>Cambria Math</vt:lpstr>
      <vt:lpstr>Office Theme</vt:lpstr>
      <vt:lpstr>1_Office Theme</vt:lpstr>
      <vt:lpstr>Economia do Desenvolvimento Abordagem Marxista de Transformação Social  Carlos Nuno Castel-Branco Professor Convidado cnbranco@iseg.ulisboa.pt | carlos.castelbranco@gmail.com   12-10-2022</vt:lpstr>
      <vt:lpstr>Método e abordagem</vt:lpstr>
      <vt:lpstr>Método e abordagem</vt:lpstr>
      <vt:lpstr>Método e abordagem</vt:lpstr>
      <vt:lpstr>Método e abordagem</vt:lpstr>
      <vt:lpstr>Teoria de valor-trabalho</vt:lpstr>
      <vt:lpstr>Teoria de valor-trabalho</vt:lpstr>
      <vt:lpstr>Mercadorias, trabalho e valor</vt:lpstr>
      <vt:lpstr>Mercadorias, trabalho e valor</vt:lpstr>
      <vt:lpstr>Mercadorias, trabalho e valor</vt:lpstr>
      <vt:lpstr>Mercadorias, trabalho e valor</vt:lpstr>
      <vt:lpstr>Capital e capitalismo</vt:lpstr>
      <vt:lpstr>Do “Valor” ao “Excedente”</vt:lpstr>
      <vt:lpstr>Do valor ao excedente – circuito de reprodução/acumulação de capital industrial</vt:lpstr>
      <vt:lpstr>Do “Valor” ao “Excedente”</vt:lpstr>
      <vt:lpstr>Lucros e Exploração</vt:lpstr>
      <vt:lpstr>Marx e o capitalismo contemporâneo</vt:lpstr>
      <vt:lpstr>Bibliografia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Economia Política   Economia Política do Capitalismo: Trajectórias  Carlos Nuno Castel-Branco (Professor Associado Convidado) (cnbranco@iseg.ulisboa.pt | carlos.castelbranco@gmail.com)</dc:title>
  <dc:creator>Carlos Castel-Branco</dc:creator>
  <cp:lastModifiedBy>Carlos Castel-Branco</cp:lastModifiedBy>
  <cp:revision>57</cp:revision>
  <dcterms:created xsi:type="dcterms:W3CDTF">2018-10-02T01:23:35Z</dcterms:created>
  <dcterms:modified xsi:type="dcterms:W3CDTF">2022-10-12T10:46:24Z</dcterms:modified>
</cp:coreProperties>
</file>